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Open Sans 1" panose="020B0604020202020204" charset="0"/>
      <p:regular r:id="rId8"/>
    </p:embeddedFont>
    <p:embeddedFont>
      <p:font typeface="Open Sans 1 Bold" panose="020B0604020202020204" charset="0"/>
      <p:regular r:id="rId9"/>
    </p:embeddedFont>
    <p:embeddedFont>
      <p:font typeface="Open Sans 1 Italics" panose="020B0604020202020204" charset="0"/>
      <p:regular r:id="rId10"/>
    </p:embeddedFont>
    <p:embeddedFont>
      <p:font typeface="Open Sans 2" panose="020B0604020202020204" charset="0"/>
      <p:regular r:id="rId11"/>
    </p:embeddedFont>
    <p:embeddedFont>
      <p:font typeface="Open Sans 2 Bold" panose="020B0604020202020204" charset="0"/>
      <p:regular r:id="rId12"/>
    </p:embeddedFont>
    <p:embeddedFont>
      <p:font typeface="Open Sans 2 Italics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75" d="100"/>
          <a:sy n="75" d="100"/>
        </p:scale>
        <p:origin x="474" y="-4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4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03969" y="8686800"/>
            <a:ext cx="3480062" cy="1143000"/>
          </a:xfrm>
          <a:custGeom>
            <a:avLst/>
            <a:gdLst/>
            <a:ahLst/>
            <a:cxnLst/>
            <a:rect l="l" t="t" r="r" b="b"/>
            <a:pathLst>
              <a:path w="3480062" h="1143000">
                <a:moveTo>
                  <a:pt x="0" y="0"/>
                </a:moveTo>
                <a:lnTo>
                  <a:pt x="3480062" y="0"/>
                </a:lnTo>
                <a:lnTo>
                  <a:pt x="3480062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2648687" y="2711450"/>
            <a:ext cx="12990627" cy="2432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Módlmy się za </a:t>
            </a:r>
          </a:p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prześladowanych chrześcijan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4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8686800"/>
            <a:ext cx="3480062" cy="1143000"/>
          </a:xfrm>
          <a:custGeom>
            <a:avLst/>
            <a:gdLst/>
            <a:ahLst/>
            <a:cxnLst/>
            <a:rect l="l" t="t" r="r" b="b"/>
            <a:pathLst>
              <a:path w="3480062" h="1143000">
                <a:moveTo>
                  <a:pt x="0" y="0"/>
                </a:moveTo>
                <a:lnTo>
                  <a:pt x="3480062" y="0"/>
                </a:lnTo>
                <a:lnTo>
                  <a:pt x="3480062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028700" y="1666332"/>
            <a:ext cx="12179805" cy="815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5" lvl="1" indent="-259082" algn="l">
              <a:lnSpc>
                <a:spcPts val="3360"/>
              </a:lnSpc>
              <a:buFont typeface="Arial"/>
              <a:buChar char="•"/>
            </a:pPr>
            <a:r>
              <a:rPr lang="en-US" sz="2400" b="1" dirty="0">
                <a:solidFill>
                  <a:srgbClr val="C6183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POCIESZENIE PO STRACIE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– aby w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żałobie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doświadczali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Bożego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pokoju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pocieszenia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siły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każdy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dzień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.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2675694"/>
            <a:ext cx="12179805" cy="815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5" lvl="1" indent="-259082" algn="l">
              <a:lnSpc>
                <a:spcPts val="3360"/>
              </a:lnSpc>
              <a:buFont typeface="Arial"/>
              <a:buChar char="•"/>
            </a:pPr>
            <a:r>
              <a:rPr lang="en-US" sz="2400" b="1" dirty="0">
                <a:solidFill>
                  <a:srgbClr val="C6183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BEZPIECZEŃSTWO I OCHRONA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– aby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Bóg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chronił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ich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przed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dalszą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przemocą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wykorzystywaniem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zagrożeniem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681533"/>
            <a:ext cx="12179805" cy="815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5" lvl="1" indent="-259082" algn="l">
              <a:lnSpc>
                <a:spcPts val="3360"/>
              </a:lnSpc>
              <a:buFont typeface="Arial"/>
              <a:buChar char="•"/>
            </a:pPr>
            <a:r>
              <a:rPr lang="en-US" sz="2400" b="1" dirty="0">
                <a:solidFill>
                  <a:srgbClr val="C6183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CODZIENNE ZAOPATRZENIE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– aby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zabrakło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im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żywności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bezpiecznego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mieszkania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opieki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medycznej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środków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życia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.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4687373"/>
            <a:ext cx="12179805" cy="815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5" lvl="1" indent="-259082" algn="l">
              <a:lnSpc>
                <a:spcPts val="3360"/>
              </a:lnSpc>
              <a:buFont typeface="Arial"/>
              <a:buChar char="•"/>
            </a:pPr>
            <a:r>
              <a:rPr lang="en-US" sz="2400" b="1" dirty="0">
                <a:solidFill>
                  <a:srgbClr val="C6183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WSPARCIE WSPÓLNOTY KOŚCIOŁA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– aby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pozostawali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sami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lecz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znajdowali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Kościele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ludzi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którzy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otoczą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ich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troską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pomocą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5693212"/>
            <a:ext cx="12179805" cy="815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5" lvl="1" indent="-259082" algn="l">
              <a:lnSpc>
                <a:spcPts val="3360"/>
              </a:lnSpc>
              <a:buFont typeface="Arial"/>
              <a:buChar char="•"/>
            </a:pPr>
            <a:r>
              <a:rPr lang="en-US" sz="2400" b="1" dirty="0">
                <a:solidFill>
                  <a:srgbClr val="C6183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UZDROWIENIE PO TRAUMIE I STRACIE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– aby Pan Jezus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przynosił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pokój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zranionych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serc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pomagał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przeżywać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żałobę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przywracał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nadzieję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7704891"/>
            <a:ext cx="12179805" cy="815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5" lvl="1" indent="-259082" algn="l">
              <a:lnSpc>
                <a:spcPts val="3360"/>
              </a:lnSpc>
              <a:buFont typeface="Arial"/>
              <a:buChar char="•"/>
            </a:pPr>
            <a:r>
              <a:rPr lang="en-US" sz="2400" b="1" dirty="0">
                <a:solidFill>
                  <a:srgbClr val="C6183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BEZPIECZNE DZIECIŃSTWO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– aby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dzieci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miały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możliwość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uczyć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się,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bawić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rozwijać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wzrastać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wierze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mimo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doświadczeń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wojny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prześladowań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6699051"/>
            <a:ext cx="12179805" cy="815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5" lvl="1" indent="-259082" algn="l">
              <a:lnSpc>
                <a:spcPts val="3360"/>
              </a:lnSpc>
              <a:buFont typeface="Arial"/>
              <a:buChar char="•"/>
            </a:pPr>
            <a:r>
              <a:rPr lang="en-US" sz="2400" b="1" dirty="0">
                <a:solidFill>
                  <a:srgbClr val="C6183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DOŚWIADCZENIE BOŻEJ OBECNOŚCI I OPIEKI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– aby w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swoim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osamotnieniu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poznawali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Boga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jako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Ojca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dla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sierot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Obrońcę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wdów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.</a:t>
            </a:r>
          </a:p>
        </p:txBody>
      </p:sp>
      <p:sp>
        <p:nvSpPr>
          <p:cNvPr id="10" name="Freeform 10"/>
          <p:cNvSpPr/>
          <p:nvPr/>
        </p:nvSpPr>
        <p:spPr>
          <a:xfrm>
            <a:off x="13411532" y="649288"/>
            <a:ext cx="3616881" cy="8037512"/>
          </a:xfrm>
          <a:custGeom>
            <a:avLst/>
            <a:gdLst/>
            <a:ahLst/>
            <a:cxnLst/>
            <a:rect l="l" t="t" r="r" b="b"/>
            <a:pathLst>
              <a:path w="3616881" h="8037512">
                <a:moveTo>
                  <a:pt x="0" y="0"/>
                </a:moveTo>
                <a:lnTo>
                  <a:pt x="3616881" y="0"/>
                </a:lnTo>
                <a:lnTo>
                  <a:pt x="3616881" y="8037512"/>
                </a:lnTo>
                <a:lnTo>
                  <a:pt x="0" y="80375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TextBox 11"/>
          <p:cNvSpPr txBox="1"/>
          <p:nvPr/>
        </p:nvSpPr>
        <p:spPr>
          <a:xfrm>
            <a:off x="1028700" y="544513"/>
            <a:ext cx="5905500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 b="1" dirty="0">
                <a:solidFill>
                  <a:srgbClr val="C6183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WDOWY I SIEROTY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695689" y="9041130"/>
            <a:ext cx="9757542" cy="406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60"/>
              </a:lnSpc>
            </a:pPr>
            <a:r>
              <a:rPr lang="en-US" sz="2400" i="1" dirty="0" err="1">
                <a:solidFill>
                  <a:srgbClr val="C61831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Ojcem</a:t>
            </a:r>
            <a:r>
              <a:rPr lang="en-US" sz="2400" i="1" dirty="0">
                <a:solidFill>
                  <a:srgbClr val="C61831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 </a:t>
            </a:r>
            <a:r>
              <a:rPr lang="en-US" sz="2400" i="1" dirty="0" err="1">
                <a:solidFill>
                  <a:srgbClr val="C61831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dla</a:t>
            </a:r>
            <a:r>
              <a:rPr lang="en-US" sz="2400" i="1" dirty="0">
                <a:solidFill>
                  <a:srgbClr val="C61831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 </a:t>
            </a:r>
            <a:r>
              <a:rPr lang="en-US" sz="2400" i="1" dirty="0" err="1">
                <a:solidFill>
                  <a:srgbClr val="C61831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sierot</a:t>
            </a:r>
            <a:r>
              <a:rPr lang="en-US" sz="2400" i="1" dirty="0">
                <a:solidFill>
                  <a:srgbClr val="C61831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 i </a:t>
            </a:r>
            <a:r>
              <a:rPr lang="en-US" sz="2400" i="1" dirty="0" err="1">
                <a:solidFill>
                  <a:srgbClr val="C61831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sędzią</a:t>
            </a:r>
            <a:r>
              <a:rPr lang="en-US" sz="2400" i="1" dirty="0">
                <a:solidFill>
                  <a:srgbClr val="C61831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 </a:t>
            </a:r>
            <a:r>
              <a:rPr lang="en-US" sz="2400" i="1" dirty="0" err="1">
                <a:solidFill>
                  <a:srgbClr val="C61831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dla</a:t>
            </a:r>
            <a:r>
              <a:rPr lang="en-US" sz="2400" i="1" dirty="0">
                <a:solidFill>
                  <a:srgbClr val="C61831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 </a:t>
            </a:r>
            <a:r>
              <a:rPr lang="en-US" sz="2400" i="1" dirty="0" err="1">
                <a:solidFill>
                  <a:srgbClr val="C61831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wdów</a:t>
            </a:r>
            <a:r>
              <a:rPr lang="en-US" sz="2400" i="1" dirty="0">
                <a:solidFill>
                  <a:srgbClr val="C61831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 jest </a:t>
            </a:r>
            <a:r>
              <a:rPr lang="en-US" sz="2400" i="1" dirty="0" err="1">
                <a:solidFill>
                  <a:srgbClr val="C61831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Bóg</a:t>
            </a:r>
            <a:r>
              <a:rPr lang="en-US" sz="2400" i="1" dirty="0">
                <a:solidFill>
                  <a:srgbClr val="C61831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 w </a:t>
            </a:r>
            <a:r>
              <a:rPr lang="en-US" sz="2400" i="1" dirty="0" err="1">
                <a:solidFill>
                  <a:srgbClr val="C61831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swoim</a:t>
            </a:r>
            <a:r>
              <a:rPr lang="en-US" sz="2400" i="1" dirty="0">
                <a:solidFill>
                  <a:srgbClr val="C61831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 </a:t>
            </a:r>
            <a:r>
              <a:rPr lang="en-US" sz="2400" i="1" dirty="0" err="1">
                <a:solidFill>
                  <a:srgbClr val="C61831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świętym</a:t>
            </a:r>
            <a:r>
              <a:rPr lang="en-US" sz="2400" i="1" dirty="0">
                <a:solidFill>
                  <a:srgbClr val="C61831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 </a:t>
            </a:r>
            <a:r>
              <a:rPr lang="en-US" sz="2400" i="1" dirty="0" err="1">
                <a:solidFill>
                  <a:srgbClr val="C61831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przybytku</a:t>
            </a:r>
            <a:r>
              <a:rPr lang="en-US" sz="2400" i="1" dirty="0">
                <a:solidFill>
                  <a:srgbClr val="C61831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453231" y="9077643"/>
            <a:ext cx="862969" cy="3232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60"/>
              </a:lnSpc>
              <a:spcBef>
                <a:spcPct val="0"/>
              </a:spcBef>
            </a:pPr>
            <a:r>
              <a:rPr lang="en-US" sz="1900" i="1" dirty="0">
                <a:solidFill>
                  <a:srgbClr val="C61831"/>
                </a:solidFill>
                <a:latin typeface="Open Sans 1 Italics"/>
                <a:ea typeface="Open Sans 1 Italics"/>
                <a:cs typeface="Open Sans 1 Italics"/>
                <a:sym typeface="Open Sans 1 Italics"/>
              </a:rPr>
              <a:t>Ps 68,6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4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8686800"/>
            <a:ext cx="3480062" cy="1143000"/>
          </a:xfrm>
          <a:custGeom>
            <a:avLst/>
            <a:gdLst/>
            <a:ahLst/>
            <a:cxnLst/>
            <a:rect l="l" t="t" r="r" b="b"/>
            <a:pathLst>
              <a:path w="3480062" h="1143000">
                <a:moveTo>
                  <a:pt x="0" y="0"/>
                </a:moveTo>
                <a:lnTo>
                  <a:pt x="3480062" y="0"/>
                </a:lnTo>
                <a:lnTo>
                  <a:pt x="3480062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10396377" y="649288"/>
            <a:ext cx="6684104" cy="3743098"/>
          </a:xfrm>
          <a:custGeom>
            <a:avLst/>
            <a:gdLst/>
            <a:ahLst/>
            <a:cxnLst/>
            <a:rect l="l" t="t" r="r" b="b"/>
            <a:pathLst>
              <a:path w="6684104" h="3743098">
                <a:moveTo>
                  <a:pt x="0" y="0"/>
                </a:moveTo>
                <a:lnTo>
                  <a:pt x="6684104" y="0"/>
                </a:lnTo>
                <a:lnTo>
                  <a:pt x="6684104" y="3743098"/>
                </a:lnTo>
                <a:lnTo>
                  <a:pt x="0" y="3743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TextBox 4"/>
          <p:cNvSpPr txBox="1"/>
          <p:nvPr/>
        </p:nvSpPr>
        <p:spPr>
          <a:xfrm>
            <a:off x="1028700" y="1666332"/>
            <a:ext cx="8900979" cy="1234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5" lvl="1" indent="-259082" algn="l">
              <a:lnSpc>
                <a:spcPts val="3360"/>
              </a:lnSpc>
              <a:buFont typeface="Arial"/>
              <a:buChar char="•"/>
            </a:pPr>
            <a:r>
              <a:rPr lang="en-US" sz="2400" b="1" dirty="0">
                <a:solidFill>
                  <a:srgbClr val="EE7407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BEZPIECZEŃSTWO I SCHRONIENIE</a:t>
            </a:r>
            <a:r>
              <a:rPr lang="en-US" sz="2400" b="1" dirty="0">
                <a:solidFill>
                  <a:srgbClr val="C6183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–</a:t>
            </a:r>
            <a:r>
              <a:rPr lang="en-US" sz="2400" b="1" dirty="0">
                <a:solidFill>
                  <a:srgbClr val="C6183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aby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Bóg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chronił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tych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którzy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musieli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opuścić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swoje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domy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z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powodu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prześladowań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wojny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przemocy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157946"/>
            <a:ext cx="8900979" cy="1234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5" lvl="1" indent="-259082" algn="l">
              <a:lnSpc>
                <a:spcPts val="3360"/>
              </a:lnSpc>
              <a:buFont typeface="Arial"/>
              <a:buChar char="•"/>
            </a:pPr>
            <a:r>
              <a:rPr lang="en-US" sz="2400" b="1" dirty="0">
                <a:solidFill>
                  <a:srgbClr val="EE7407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PROWADZENIE I MĄDROŚĆ</a:t>
            </a:r>
            <a:r>
              <a:rPr lang="en-US" sz="2400" b="1" dirty="0">
                <a:solidFill>
                  <a:srgbClr val="C6183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– aby Duch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Święty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prowadził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ich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krok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po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kroku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wskazywał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dokąd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mają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się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udać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gdzie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mają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zamieszkać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4649561"/>
            <a:ext cx="16437103" cy="815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5" lvl="1" indent="-259082" algn="l">
              <a:lnSpc>
                <a:spcPts val="3360"/>
              </a:lnSpc>
              <a:buFont typeface="Arial"/>
              <a:buChar char="•"/>
            </a:pPr>
            <a:r>
              <a:rPr lang="en-US" sz="2400" b="1" dirty="0">
                <a:solidFill>
                  <a:srgbClr val="EE7407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UZDROWIENIE PO DOŚWIADCZENIU WOJNY I PRZEMOCY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– aby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Bóg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leczył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zranione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serca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pomagał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radzeniu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sobie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ze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stratą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lękiem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traumą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oraz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przywracał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nadzieję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5722075"/>
            <a:ext cx="16437103" cy="815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5" lvl="1" indent="-259082" algn="l">
              <a:lnSpc>
                <a:spcPts val="3360"/>
              </a:lnSpc>
              <a:buFont typeface="Arial"/>
              <a:buChar char="•"/>
            </a:pPr>
            <a:r>
              <a:rPr lang="en-US" sz="2400" b="1" dirty="0">
                <a:solidFill>
                  <a:srgbClr val="EE7407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PRZYJĘCIE I WSPARCIE WSPÓLNOTY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– aby w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nowych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miejscach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znaleźli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ludzi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którzy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przyjmą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ich z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życzliwością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pomogą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im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otoczą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troską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6794590"/>
            <a:ext cx="16437103" cy="396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5" lvl="1" indent="-259082" algn="l">
              <a:lnSpc>
                <a:spcPts val="3360"/>
              </a:lnSpc>
              <a:buFont typeface="Arial"/>
              <a:buChar char="•"/>
            </a:pPr>
            <a:r>
              <a:rPr lang="en-US" sz="2400" b="1" dirty="0">
                <a:solidFill>
                  <a:srgbClr val="EE7407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NOWY POCZĄTEK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– aby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znaleźli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bezpieczny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dom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możliwość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pracy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środki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potrzebne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odbudowania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życia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7448004"/>
            <a:ext cx="16437103" cy="815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5" lvl="1" indent="-259082" algn="l">
              <a:lnSpc>
                <a:spcPts val="3360"/>
              </a:lnSpc>
              <a:buFont typeface="Arial"/>
              <a:buChar char="•"/>
            </a:pPr>
            <a:r>
              <a:rPr lang="en-US" sz="2400" b="1" dirty="0">
                <a:solidFill>
                  <a:srgbClr val="EE7407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NADZIEJA I WIARA</a:t>
            </a:r>
            <a:r>
              <a:rPr lang="en-US" sz="2400" dirty="0">
                <a:solidFill>
                  <a:srgbClr val="EE7407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– aby w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czasie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niepewności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doświadczali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obecności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Chrystusa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znajdowali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w Nim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siłę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kolejne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dni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544513"/>
            <a:ext cx="3637968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 b="1" dirty="0">
                <a:solidFill>
                  <a:srgbClr val="EE7407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UCHODŹCY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66668" y="9041130"/>
            <a:ext cx="9963732" cy="406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60"/>
              </a:lnSpc>
            </a:pPr>
            <a:r>
              <a:rPr lang="en-US" sz="2400" i="1" dirty="0" err="1">
                <a:solidFill>
                  <a:srgbClr val="EE7407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Bóg</a:t>
            </a:r>
            <a:r>
              <a:rPr lang="en-US" sz="2400" i="1" dirty="0">
                <a:solidFill>
                  <a:srgbClr val="EE7407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 jest </a:t>
            </a:r>
            <a:r>
              <a:rPr lang="en-US" sz="2400" i="1" dirty="0" err="1">
                <a:solidFill>
                  <a:srgbClr val="EE7407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dla</a:t>
            </a:r>
            <a:r>
              <a:rPr lang="en-US" sz="2400" i="1" dirty="0">
                <a:solidFill>
                  <a:srgbClr val="EE7407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 </a:t>
            </a:r>
            <a:r>
              <a:rPr lang="en-US" sz="2400" i="1" dirty="0" err="1">
                <a:solidFill>
                  <a:srgbClr val="EE7407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nas</a:t>
            </a:r>
            <a:r>
              <a:rPr lang="en-US" sz="2400" i="1" dirty="0">
                <a:solidFill>
                  <a:srgbClr val="EE7407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 </a:t>
            </a:r>
            <a:r>
              <a:rPr lang="en-US" sz="2400" i="1" dirty="0" err="1">
                <a:solidFill>
                  <a:srgbClr val="EE7407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ucieczką</a:t>
            </a:r>
            <a:r>
              <a:rPr lang="en-US" sz="2400" i="1" dirty="0">
                <a:solidFill>
                  <a:srgbClr val="EE7407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 i </a:t>
            </a:r>
            <a:r>
              <a:rPr lang="en-US" sz="2400" i="1" dirty="0" err="1">
                <a:solidFill>
                  <a:srgbClr val="EE7407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mocą</a:t>
            </a:r>
            <a:r>
              <a:rPr lang="en-US" sz="2400" i="1" dirty="0">
                <a:solidFill>
                  <a:srgbClr val="EE7407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, </a:t>
            </a:r>
            <a:r>
              <a:rPr lang="en-US" sz="2400" i="1" dirty="0" err="1">
                <a:solidFill>
                  <a:srgbClr val="EE7407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pomocą</a:t>
            </a:r>
            <a:r>
              <a:rPr lang="en-US" sz="2400" i="1" dirty="0">
                <a:solidFill>
                  <a:srgbClr val="EE7407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 w </a:t>
            </a:r>
            <a:r>
              <a:rPr lang="en-US" sz="2400" i="1" dirty="0" err="1">
                <a:solidFill>
                  <a:srgbClr val="EE7407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utrapieniach</a:t>
            </a:r>
            <a:r>
              <a:rPr lang="en-US" sz="2400" i="1" dirty="0">
                <a:solidFill>
                  <a:srgbClr val="EE7407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 </a:t>
            </a:r>
            <a:r>
              <a:rPr lang="en-US" sz="2400" i="1" dirty="0" err="1">
                <a:solidFill>
                  <a:srgbClr val="EE7407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najpewniejszą</a:t>
            </a:r>
            <a:r>
              <a:rPr lang="en-US" sz="2400" i="1" dirty="0">
                <a:solidFill>
                  <a:srgbClr val="EE7407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453231" y="9077643"/>
            <a:ext cx="939169" cy="3232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60"/>
              </a:lnSpc>
              <a:spcBef>
                <a:spcPct val="0"/>
              </a:spcBef>
            </a:pPr>
            <a:r>
              <a:rPr lang="en-US" sz="1900" i="1" dirty="0">
                <a:solidFill>
                  <a:srgbClr val="EE7407"/>
                </a:solidFill>
                <a:latin typeface="Open Sans 1 Italics"/>
                <a:ea typeface="Open Sans 1 Italics"/>
                <a:cs typeface="Open Sans 1 Italics"/>
                <a:sym typeface="Open Sans 1 Italics"/>
              </a:rPr>
              <a:t>Ps 46,2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4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8686800"/>
            <a:ext cx="3480062" cy="1143000"/>
          </a:xfrm>
          <a:custGeom>
            <a:avLst/>
            <a:gdLst/>
            <a:ahLst/>
            <a:cxnLst/>
            <a:rect l="l" t="t" r="r" b="b"/>
            <a:pathLst>
              <a:path w="3480062" h="1143000">
                <a:moveTo>
                  <a:pt x="0" y="0"/>
                </a:moveTo>
                <a:lnTo>
                  <a:pt x="3480062" y="0"/>
                </a:lnTo>
                <a:lnTo>
                  <a:pt x="3480062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11635680" y="649288"/>
            <a:ext cx="5134199" cy="4396513"/>
          </a:xfrm>
          <a:custGeom>
            <a:avLst/>
            <a:gdLst/>
            <a:ahLst/>
            <a:cxnLst/>
            <a:rect l="l" t="t" r="r" b="b"/>
            <a:pathLst>
              <a:path w="5134199" h="4396513">
                <a:moveTo>
                  <a:pt x="0" y="0"/>
                </a:moveTo>
                <a:lnTo>
                  <a:pt x="5134200" y="0"/>
                </a:lnTo>
                <a:lnTo>
                  <a:pt x="5134200" y="4396512"/>
                </a:lnTo>
                <a:lnTo>
                  <a:pt x="0" y="43965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684" r="-8013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TextBox 4"/>
          <p:cNvSpPr txBox="1"/>
          <p:nvPr/>
        </p:nvSpPr>
        <p:spPr>
          <a:xfrm>
            <a:off x="1028700" y="1666332"/>
            <a:ext cx="9922727" cy="1234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5" lvl="1" indent="-259082" algn="l">
              <a:lnSpc>
                <a:spcPts val="3360"/>
              </a:lnSpc>
              <a:buFont typeface="Arial"/>
              <a:buChar char="•"/>
            </a:pPr>
            <a:r>
              <a:rPr lang="en-US" sz="2400" b="1" dirty="0">
                <a:solidFill>
                  <a:srgbClr val="18673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OCHRONA I WYTRWAŁOŚĆ</a:t>
            </a:r>
            <a:r>
              <a:rPr lang="en-US" sz="2400" b="1" dirty="0">
                <a:solidFill>
                  <a:srgbClr val="EE7407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– aby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Bóg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chronił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więźniów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przed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przemocą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załamywaniem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się pod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ciężarem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cierpienia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oraz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dawał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im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siłę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każdy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dzień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157946"/>
            <a:ext cx="9922727" cy="815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5" lvl="1" indent="-259082" algn="l">
              <a:lnSpc>
                <a:spcPts val="3360"/>
              </a:lnSpc>
              <a:buFont typeface="Arial"/>
              <a:buChar char="•"/>
            </a:pPr>
            <a:r>
              <a:rPr lang="en-US" sz="2400" b="1" dirty="0">
                <a:solidFill>
                  <a:srgbClr val="18673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POKÓJ I NADZIEJA W CIERPIENIU</a:t>
            </a:r>
            <a:r>
              <a:rPr lang="en-US" sz="2400" b="1" dirty="0">
                <a:solidFill>
                  <a:srgbClr val="EE7407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– aby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mimo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samotności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presji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przemocy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niepewności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doświadczali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obecności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Ducha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Świętego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4230461"/>
            <a:ext cx="9922727" cy="815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5" lvl="1" indent="-259082" algn="l">
              <a:lnSpc>
                <a:spcPts val="3360"/>
              </a:lnSpc>
              <a:buFont typeface="Arial"/>
              <a:buChar char="•"/>
            </a:pPr>
            <a:r>
              <a:rPr lang="en-US" sz="2400" b="1" dirty="0">
                <a:solidFill>
                  <a:srgbClr val="18673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SIŁA DLA RODZIN</a:t>
            </a:r>
            <a:r>
              <a:rPr lang="en-US" sz="2400" b="1" dirty="0">
                <a:solidFill>
                  <a:srgbClr val="EE7407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– aby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Bóg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podtrzymywał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współmałżonków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dzieci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bliskich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żyjących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lęku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tęsknocie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5302975"/>
            <a:ext cx="15741180" cy="815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5" lvl="1" indent="-259082" algn="l">
              <a:lnSpc>
                <a:spcPts val="3360"/>
              </a:lnSpc>
              <a:buFont typeface="Arial"/>
              <a:buChar char="•"/>
            </a:pPr>
            <a:r>
              <a:rPr lang="en-US" sz="2400" b="1" dirty="0">
                <a:solidFill>
                  <a:srgbClr val="18673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PRAKTYCZNA POMOC DLA RODZIN</a:t>
            </a:r>
            <a:r>
              <a:rPr lang="en-US" sz="2400" b="1" dirty="0">
                <a:solidFill>
                  <a:srgbClr val="EE7407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– aby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znalazły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ludzi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Kościoły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które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otoczą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je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troską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pomogą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codziennych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potrzebach</a:t>
            </a:r>
            <a:endParaRPr lang="en-US" sz="2400" dirty="0">
              <a:solidFill>
                <a:srgbClr val="000000"/>
              </a:solidFill>
              <a:latin typeface="Open Sans 2"/>
              <a:ea typeface="Open Sans 2"/>
              <a:cs typeface="Open Sans 2"/>
              <a:sym typeface="Open Sans 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6375490"/>
            <a:ext cx="15741180" cy="815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5" lvl="1" indent="-259082" algn="l">
              <a:lnSpc>
                <a:spcPts val="3360"/>
              </a:lnSpc>
              <a:buFont typeface="Arial"/>
              <a:buChar char="•"/>
            </a:pPr>
            <a:r>
              <a:rPr lang="en-US" sz="2400" b="1" dirty="0">
                <a:solidFill>
                  <a:srgbClr val="18673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ŁĄCZNOŚĆ Z BLISKIMI I WOLNOŚĆ</a:t>
            </a:r>
            <a:r>
              <a:rPr lang="en-US" sz="2400" b="1" dirty="0">
                <a:solidFill>
                  <a:srgbClr val="EE7407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– aby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rodzinom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zabraniano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utrzymywania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kontaktu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z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uwięzionymi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, a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osadzeni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mogli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odzyskać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wolność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7448004"/>
            <a:ext cx="15741180" cy="815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5" lvl="1" indent="-259082" algn="l">
              <a:lnSpc>
                <a:spcPts val="3360"/>
              </a:lnSpc>
              <a:buFont typeface="Arial"/>
              <a:buChar char="•"/>
            </a:pPr>
            <a:r>
              <a:rPr lang="en-US" sz="2400" b="1" dirty="0">
                <a:solidFill>
                  <a:srgbClr val="18673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ODWAGA I WIERNOŚĆ CHRYSTUSOWI</a:t>
            </a:r>
            <a:r>
              <a:rPr lang="en-US" sz="2400" b="1" dirty="0">
                <a:solidFill>
                  <a:srgbClr val="EE7407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– aby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więźniowie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pozostawali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wierni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swojej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wierze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byli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świadkami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Ewangelii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nawet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miejscu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cierpienia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544513"/>
            <a:ext cx="8741728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 b="1">
                <a:solidFill>
                  <a:srgbClr val="18673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WIĘŹNIOWIE I ICH RODZINY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344208" y="9041130"/>
            <a:ext cx="8398544" cy="406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60"/>
              </a:lnSpc>
            </a:pPr>
            <a:r>
              <a:rPr lang="en-US" sz="2400" i="1" dirty="0" err="1">
                <a:solidFill>
                  <a:srgbClr val="186730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Pamiętajcie</a:t>
            </a:r>
            <a:r>
              <a:rPr lang="en-US" sz="2400" i="1" dirty="0">
                <a:solidFill>
                  <a:srgbClr val="186730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 o </a:t>
            </a:r>
            <a:r>
              <a:rPr lang="en-US" sz="2400" i="1" dirty="0" err="1">
                <a:solidFill>
                  <a:srgbClr val="186730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więźniach</a:t>
            </a:r>
            <a:r>
              <a:rPr lang="en-US" sz="2400" i="1" dirty="0">
                <a:solidFill>
                  <a:srgbClr val="186730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, </a:t>
            </a:r>
            <a:r>
              <a:rPr lang="en-US" sz="2400" i="1" dirty="0" err="1">
                <a:solidFill>
                  <a:srgbClr val="186730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jakbyście</a:t>
            </a:r>
            <a:r>
              <a:rPr lang="en-US" sz="2400" i="1" dirty="0">
                <a:solidFill>
                  <a:srgbClr val="186730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 </a:t>
            </a:r>
            <a:r>
              <a:rPr lang="en-US" sz="2400" i="1" dirty="0" err="1">
                <a:solidFill>
                  <a:srgbClr val="186730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byli</a:t>
            </a:r>
            <a:r>
              <a:rPr lang="en-US" sz="2400" i="1" dirty="0">
                <a:solidFill>
                  <a:srgbClr val="186730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 </a:t>
            </a:r>
            <a:r>
              <a:rPr lang="en-US" sz="2400" i="1" dirty="0" err="1">
                <a:solidFill>
                  <a:srgbClr val="186730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razem</a:t>
            </a:r>
            <a:r>
              <a:rPr lang="en-US" sz="2400" i="1" dirty="0">
                <a:solidFill>
                  <a:srgbClr val="186730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 z </a:t>
            </a:r>
            <a:r>
              <a:rPr lang="en-US" sz="2400" i="1" dirty="0" err="1">
                <a:solidFill>
                  <a:srgbClr val="186730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nimi</a:t>
            </a:r>
            <a:r>
              <a:rPr lang="en-US" sz="2400" i="1" dirty="0">
                <a:solidFill>
                  <a:srgbClr val="186730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 </a:t>
            </a:r>
            <a:r>
              <a:rPr lang="en-US" sz="2400" i="1" dirty="0" err="1">
                <a:solidFill>
                  <a:srgbClr val="186730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uwięzieni</a:t>
            </a:r>
            <a:r>
              <a:rPr lang="en-US" sz="2400" i="1" dirty="0">
                <a:solidFill>
                  <a:srgbClr val="186730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742752" y="9077643"/>
            <a:ext cx="1192448" cy="322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60"/>
              </a:lnSpc>
              <a:spcBef>
                <a:spcPct val="0"/>
              </a:spcBef>
            </a:pPr>
            <a:r>
              <a:rPr lang="en-US" sz="1900" i="1" dirty="0" err="1">
                <a:solidFill>
                  <a:srgbClr val="186730"/>
                </a:solidFill>
                <a:latin typeface="Open Sans 1 Italics"/>
                <a:ea typeface="Open Sans 1 Italics"/>
                <a:cs typeface="Open Sans 1 Italics"/>
                <a:sym typeface="Open Sans 1 Italics"/>
              </a:rPr>
              <a:t>Hbr</a:t>
            </a:r>
            <a:r>
              <a:rPr lang="en-US" sz="1900" i="1" dirty="0">
                <a:solidFill>
                  <a:srgbClr val="186730"/>
                </a:solidFill>
                <a:latin typeface="Open Sans 1 Italics"/>
                <a:ea typeface="Open Sans 1 Italics"/>
                <a:cs typeface="Open Sans 1 Italics"/>
                <a:sym typeface="Open Sans 1 Italics"/>
              </a:rPr>
              <a:t> 13,3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4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8686800"/>
            <a:ext cx="3480062" cy="1143000"/>
          </a:xfrm>
          <a:custGeom>
            <a:avLst/>
            <a:gdLst/>
            <a:ahLst/>
            <a:cxnLst/>
            <a:rect l="l" t="t" r="r" b="b"/>
            <a:pathLst>
              <a:path w="3480062" h="1143000">
                <a:moveTo>
                  <a:pt x="0" y="0"/>
                </a:moveTo>
                <a:lnTo>
                  <a:pt x="3480062" y="0"/>
                </a:lnTo>
                <a:lnTo>
                  <a:pt x="3480062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9324770" y="1703910"/>
            <a:ext cx="7934530" cy="4179568"/>
          </a:xfrm>
          <a:custGeom>
            <a:avLst/>
            <a:gdLst/>
            <a:ahLst/>
            <a:cxnLst/>
            <a:rect l="l" t="t" r="r" b="b"/>
            <a:pathLst>
              <a:path w="7934530" h="4179568">
                <a:moveTo>
                  <a:pt x="0" y="0"/>
                </a:moveTo>
                <a:lnTo>
                  <a:pt x="7934530" y="0"/>
                </a:lnTo>
                <a:lnTo>
                  <a:pt x="7934530" y="4179568"/>
                </a:lnTo>
                <a:lnTo>
                  <a:pt x="0" y="41795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875" r="-7433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TextBox 4"/>
          <p:cNvSpPr txBox="1"/>
          <p:nvPr/>
        </p:nvSpPr>
        <p:spPr>
          <a:xfrm>
            <a:off x="1028700" y="1666332"/>
            <a:ext cx="8115300" cy="815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5" lvl="1" indent="-259082" algn="l">
              <a:lnSpc>
                <a:spcPts val="3360"/>
              </a:lnSpc>
              <a:buFont typeface="Arial"/>
              <a:buChar char="•"/>
            </a:pPr>
            <a:r>
              <a:rPr lang="en-US" sz="2400" b="1" dirty="0">
                <a:solidFill>
                  <a:srgbClr val="004F9E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ODWAGA I WIERNOŚĆ</a:t>
            </a:r>
            <a:r>
              <a:rPr lang="en-US" sz="2400" b="1" dirty="0">
                <a:solidFill>
                  <a:srgbClr val="18673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– aby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mimo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gróźb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presji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prześladowań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przestawali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głosić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Chrystusa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738846"/>
            <a:ext cx="8115300" cy="1234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5" lvl="1" indent="-259082" algn="l">
              <a:lnSpc>
                <a:spcPts val="3360"/>
              </a:lnSpc>
              <a:buFont typeface="Arial"/>
              <a:buChar char="•"/>
            </a:pPr>
            <a:r>
              <a:rPr lang="en-US" sz="2400" b="1" dirty="0">
                <a:solidFill>
                  <a:srgbClr val="004F9E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OCHRONA PASTORÓW, LIDERÓW I ICH RODZIN</a:t>
            </a:r>
            <a:r>
              <a:rPr lang="en-US" sz="2400" b="1" dirty="0">
                <a:solidFill>
                  <a:srgbClr val="18673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– aby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Bóg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strzegł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ich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życia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zdrowia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służby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szczególnie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miejscach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największego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zagrożenia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4230461"/>
            <a:ext cx="8115300" cy="1653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5" lvl="1" indent="-259082" algn="l">
              <a:lnSpc>
                <a:spcPts val="3360"/>
              </a:lnSpc>
              <a:buFont typeface="Arial"/>
              <a:buChar char="•"/>
            </a:pPr>
            <a:r>
              <a:rPr lang="en-US" sz="2400" b="1" dirty="0">
                <a:solidFill>
                  <a:srgbClr val="004F9E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SIŁA, JEDNOŚĆ I WZAJEMNA TROSKA KOŚCIOŁA</a:t>
            </a:r>
            <a:r>
              <a:rPr lang="en-US" sz="2400" b="1" dirty="0">
                <a:solidFill>
                  <a:srgbClr val="18673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– aby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prześladowane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wspólnoty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trwały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wierze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mogły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się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gromadzić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wzajemnie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wspierać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nieść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swoje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ciężary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nawet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najtrudniejszych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warunkach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6141175"/>
            <a:ext cx="15927653" cy="815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5" lvl="1" indent="-259082" algn="l">
              <a:lnSpc>
                <a:spcPts val="3360"/>
              </a:lnSpc>
              <a:buFont typeface="Arial"/>
              <a:buChar char="•"/>
            </a:pPr>
            <a:r>
              <a:rPr lang="en-US" sz="2400" b="1" dirty="0">
                <a:solidFill>
                  <a:srgbClr val="004F9E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MĄDROŚĆ I ROZEZNANIE DLA LIDERÓW</a:t>
            </a:r>
            <a:r>
              <a:rPr lang="en-US" sz="2400" b="1" dirty="0">
                <a:solidFill>
                  <a:srgbClr val="18673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– aby Duch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Święty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prowadził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ich w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trosce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o Kościół,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podejmowaniu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trudnych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decyzji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służbie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ludziom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dotkniętym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cierpieniem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7213690"/>
            <a:ext cx="15927653" cy="815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5" lvl="1" indent="-259082" algn="l">
              <a:lnSpc>
                <a:spcPts val="3360"/>
              </a:lnSpc>
              <a:buFont typeface="Arial"/>
              <a:buChar char="•"/>
            </a:pPr>
            <a:r>
              <a:rPr lang="en-US" sz="2400" b="1" dirty="0">
                <a:solidFill>
                  <a:srgbClr val="004F9E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OTWARTE DRZWI DLA EWANGELII</a:t>
            </a:r>
            <a:r>
              <a:rPr lang="en-US" sz="2400" b="1" dirty="0">
                <a:solidFill>
                  <a:srgbClr val="18673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– aby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mimo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ograniczeń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i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sprzeciwu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Słowo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Boże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docierało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kolejnych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osób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, a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ludzie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poznawali</a:t>
            </a:r>
            <a:r>
              <a:rPr lang="en-US" sz="2400" dirty="0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 Jezusa.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544513"/>
            <a:ext cx="11057107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 b="1">
                <a:solidFill>
                  <a:srgbClr val="004F9E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GŁOSICIELE EWANGELII I KOŚCIOŁY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090534" y="9077643"/>
            <a:ext cx="854066" cy="322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60"/>
              </a:lnSpc>
              <a:spcBef>
                <a:spcPct val="0"/>
              </a:spcBef>
            </a:pPr>
            <a:r>
              <a:rPr lang="en-US" sz="1900" i="1" dirty="0">
                <a:solidFill>
                  <a:srgbClr val="004F9E"/>
                </a:solidFill>
                <a:latin typeface="Open Sans 1 Italics"/>
                <a:ea typeface="Open Sans 1 Italics"/>
                <a:cs typeface="Open Sans 1 Italics"/>
                <a:sym typeface="Open Sans 1 Italics"/>
              </a:rPr>
              <a:t>Ef 6,19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29360" y="8831580"/>
            <a:ext cx="6752461" cy="815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i="1">
                <a:solidFill>
                  <a:srgbClr val="004F9E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Módlcie się także i za mnie, aby dane mi było, </a:t>
            </a:r>
          </a:p>
          <a:p>
            <a:pPr algn="ctr">
              <a:lnSpc>
                <a:spcPts val="3360"/>
              </a:lnSpc>
            </a:pPr>
            <a:r>
              <a:rPr lang="en-US" sz="2400" i="1">
                <a:solidFill>
                  <a:srgbClr val="004F9E"/>
                </a:solidFill>
                <a:latin typeface="Open Sans 2 Italics"/>
                <a:ea typeface="Open Sans 2 Italics"/>
                <a:cs typeface="Open Sans 2 Italics"/>
                <a:sym typeface="Open Sans 2 Italics"/>
              </a:rPr>
              <a:t>gdy otworzę usta, śmiało i jawnie głosić Ewangelię.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4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44290" y="5547829"/>
            <a:ext cx="7399419" cy="2381250"/>
          </a:xfrm>
          <a:custGeom>
            <a:avLst/>
            <a:gdLst/>
            <a:ahLst/>
            <a:cxnLst/>
            <a:rect l="l" t="t" r="r" b="b"/>
            <a:pathLst>
              <a:path w="7399419" h="2381250">
                <a:moveTo>
                  <a:pt x="0" y="0"/>
                </a:moveTo>
                <a:lnTo>
                  <a:pt x="7399420" y="0"/>
                </a:lnTo>
                <a:lnTo>
                  <a:pt x="7399420" y="2381250"/>
                </a:lnTo>
                <a:lnTo>
                  <a:pt x="0" y="23812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2059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2648687" y="2711450"/>
            <a:ext cx="12990627" cy="2432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Więcej informacji na stronie</a:t>
            </a:r>
          </a:p>
          <a:p>
            <a:pPr algn="ctr">
              <a:lnSpc>
                <a:spcPts val="9799"/>
              </a:lnSpc>
            </a:pPr>
            <a:r>
              <a:rPr lang="en-US" sz="6999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gpch.pl</a:t>
            </a: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606</Words>
  <Application>Microsoft Office PowerPoint</Application>
  <PresentationFormat>Niestandardowy</PresentationFormat>
  <Paragraphs>41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5" baseType="lpstr">
      <vt:lpstr>Open Sans 1</vt:lpstr>
      <vt:lpstr>Open Sans 2 Italics</vt:lpstr>
      <vt:lpstr>Arial</vt:lpstr>
      <vt:lpstr>Open Sans 2 Bold</vt:lpstr>
      <vt:lpstr>Calibri</vt:lpstr>
      <vt:lpstr>Open Sans 1 Italics</vt:lpstr>
      <vt:lpstr>Open Sans 2</vt:lpstr>
      <vt:lpstr>Open Sans 1 Bold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GPCH - Dzień modlitwy za prześladowanych</dc:title>
  <cp:lastModifiedBy>Maciej Wilkosz</cp:lastModifiedBy>
  <cp:revision>2</cp:revision>
  <dcterms:created xsi:type="dcterms:W3CDTF">2006-08-16T00:00:00Z</dcterms:created>
  <dcterms:modified xsi:type="dcterms:W3CDTF">2026-09-29T14:58:41Z</dcterms:modified>
  <dc:identifier>DAHWNkYYzv0</dc:identifier>
</cp:coreProperties>
</file>