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7" r:id="rId6"/>
    <p:sldId id="259" r:id="rId7"/>
    <p:sldId id="268" r:id="rId8"/>
    <p:sldId id="260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2D7A2-7599-09F0-C03B-3C9052101F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73C416-3DF3-D622-0BBF-A83C13B11A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9331E-3625-9735-89FD-47EA750D1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B324-F660-4C9A-90B5-239DCDC550C1}" type="datetimeFigureOut">
              <a:rPr lang="en-GB" smtClean="0"/>
              <a:t>19/06/2024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7258D-7014-CE11-FDF4-BA093FCD0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EC73D-EF8C-77DE-23F5-6537F9EDF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A6352-AC4A-48FE-9048-4D9BBF57D5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196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59E1F-A7CC-0366-4002-1310F71C4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1E316F-68F1-9431-14B6-1943C1C28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36420-614C-E7C1-3C76-7F1D84667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B324-F660-4C9A-90B5-239DCDC550C1}" type="datetimeFigureOut">
              <a:rPr lang="en-GB" smtClean="0"/>
              <a:t>19/06/2024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475AD-946A-F769-59AE-30A665FFB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9F6A7-ED93-248B-15D1-D0F5E55B2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A6352-AC4A-48FE-9048-4D9BBF57D5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149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832123-D92D-479C-F7DC-43E518D697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E38243-244B-B78A-1A58-6392F2336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047F3-80C2-35D2-7E66-013DC69B3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B324-F660-4C9A-90B5-239DCDC550C1}" type="datetimeFigureOut">
              <a:rPr lang="en-GB" smtClean="0"/>
              <a:t>19/06/2024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9218E-B72D-F602-95C8-2C901EBAD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A34F5-19F5-F2EE-8E4B-0EF7F53C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A6352-AC4A-48FE-9048-4D9BBF57D5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395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10395-E505-0F65-D925-A9CFCE2E1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6D6DC-BAA7-527D-6325-58AFE528F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B3C54-F264-89F9-FE08-BE9A5A4EC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B324-F660-4C9A-90B5-239DCDC550C1}" type="datetimeFigureOut">
              <a:rPr lang="en-GB" smtClean="0"/>
              <a:t>19/06/2024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43528-0E3C-6A72-2B16-3AF98C47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7EDF8-3700-41C5-2838-FEF43607A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A6352-AC4A-48FE-9048-4D9BBF57D5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20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29BC5-A738-23E8-90AC-C283A8489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AE0B3A-C343-42BC-AC22-B37FA842D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A1DC5-3157-9E47-85C5-F7257EE7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B324-F660-4C9A-90B5-239DCDC550C1}" type="datetimeFigureOut">
              <a:rPr lang="en-GB" smtClean="0"/>
              <a:t>19/06/2024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0AEE1-F923-D0DD-D2C5-C268D826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1E130-70D8-9563-A8E2-AD9D0D161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A6352-AC4A-48FE-9048-4D9BBF57D5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962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24CD3-23EA-3366-12C4-6C75A870C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D98F0-5823-7DA1-D101-E47757F89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43A4E5-213F-A7F1-C266-10457A8D5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A7FF49-6C23-D922-51CA-35AEA6D7A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B324-F660-4C9A-90B5-239DCDC550C1}" type="datetimeFigureOut">
              <a:rPr lang="en-GB" smtClean="0"/>
              <a:t>19/06/2024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7F3C0-638D-3F20-A392-DC6D684D7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18E133-DA91-6D66-52BA-7AFA7CAF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A6352-AC4A-48FE-9048-4D9BBF57D5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94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A4018-2F8D-1C48-811C-E1F26792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8F149-2C35-9BE7-4265-3787C4D4F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30FAC7-9F20-0D79-2F53-2EBFEC2C7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9EBCAF-3600-B0AE-7A6C-9C0385EA1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FD26DE-5BDC-9B2C-804B-A2805C17B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B4682E-191B-3E91-76F8-9597D4F5A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B324-F660-4C9A-90B5-239DCDC550C1}" type="datetimeFigureOut">
              <a:rPr lang="en-GB" smtClean="0"/>
              <a:t>19/06/2024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84AD3B-EDCE-9B5A-F6DC-AFF82101A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1DF314-4050-FC5B-3DC5-375CB4B87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A6352-AC4A-48FE-9048-4D9BBF57D5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43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614D1-1091-7CF1-D898-67D9D6F19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810CFC-C4CB-F7BD-500E-A13030361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B324-F660-4C9A-90B5-239DCDC550C1}" type="datetimeFigureOut">
              <a:rPr lang="en-GB" smtClean="0"/>
              <a:t>19/06/2024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0A914C-69A5-CE34-5CF0-F3E0DE95E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9C737-0DCD-7F6E-5C71-8449CA02E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A6352-AC4A-48FE-9048-4D9BBF57D5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00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13EAB5-3930-BA0B-55FC-43A2AA098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B324-F660-4C9A-90B5-239DCDC550C1}" type="datetimeFigureOut">
              <a:rPr lang="en-GB" smtClean="0"/>
              <a:t>19/06/2024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864269-B412-3E80-F6E5-AF3F2C4D7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59E751-ABC1-BF13-44FB-EBDE59C59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A6352-AC4A-48FE-9048-4D9BBF57D5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4171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C1C67-3D42-2248-9582-8AD681150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67901-0757-51E2-31D7-426848BA4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DE6F4D-3543-A036-C570-64FDAF805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8631E-066C-23E5-5574-D13337698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B324-F660-4C9A-90B5-239DCDC550C1}" type="datetimeFigureOut">
              <a:rPr lang="en-GB" smtClean="0"/>
              <a:t>19/06/2024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2A11D-9CCB-3BC0-EE1B-1651DFB85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C034A1-A29D-3BC9-3E63-AE72831DB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A6352-AC4A-48FE-9048-4D9BBF57D5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199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222C3-C573-5568-2B8C-6D26D2CB4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6DE709-64AD-346F-F851-486B5BA246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C12F4-9C52-F50A-FCEC-88BEA9E9C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FD2D36-C36B-9998-E9BD-377596EE5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B324-F660-4C9A-90B5-239DCDC550C1}" type="datetimeFigureOut">
              <a:rPr lang="en-GB" smtClean="0"/>
              <a:t>19/06/2024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09F4B-BE1D-B300-E8A0-804CE2E79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C968B-086E-8E4F-3F99-DE1A9EE7B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A6352-AC4A-48FE-9048-4D9BBF57D5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63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76350D-FA25-9254-BF5E-B539F6A1F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217F0-50E6-E4D8-0E01-AA83EFDB5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92F0D-0AA4-811E-B8C1-0FFAC40C4F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FEB324-F660-4C9A-90B5-239DCDC550C1}" type="datetimeFigureOut">
              <a:rPr lang="en-GB" smtClean="0"/>
              <a:t>19/06/2024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6BA6F-0485-F3E1-B71E-BD763D54B3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B4A06-BD37-A87C-E704-53287082E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4A6352-AC4A-48FE-9048-4D9BBF57D5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30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rowizna.gpch.pl/" TargetMode="External"/><Relationship Id="rId2" Type="http://schemas.openxmlformats.org/officeDocument/2006/relationships/hyperlink" Target="http://www.gpch.p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EB9CAA8-2FD9-CD04-3483-F9EC71F07B45}"/>
              </a:ext>
            </a:extLst>
          </p:cNvPr>
          <p:cNvGrpSpPr/>
          <p:nvPr/>
        </p:nvGrpSpPr>
        <p:grpSpPr>
          <a:xfrm>
            <a:off x="3226737" y="10729"/>
            <a:ext cx="5738526" cy="6836542"/>
            <a:chOff x="3250289" y="10729"/>
            <a:chExt cx="5738526" cy="683654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07B84C4-073D-6478-0BA7-BC7C9F37C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50289" y="10729"/>
              <a:ext cx="5691421" cy="68365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5855BBE8-1771-AEE9-E389-40732B2E4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48599" y="146419"/>
              <a:ext cx="1140216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2421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8C9F16-41AE-DBBA-B0F0-728D146F7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pl-PL" sz="5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Nakarm głodnych!</a:t>
            </a:r>
            <a:endParaRPr lang="en-GB" sz="50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C9103-BBCB-9FE2-8AB7-AF9A515D4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anchor="t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1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www.gpch.pl</a:t>
            </a:r>
            <a:endParaRPr lang="pl-PL" sz="2100" b="1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1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www.darowizna.gpch.pl</a:t>
            </a:r>
            <a:endParaRPr lang="pl-PL" sz="2100" b="1" dirty="0"/>
          </a:p>
          <a:p>
            <a:pPr marL="0" indent="0" algn="just">
              <a:lnSpc>
                <a:spcPct val="150000"/>
              </a:lnSpc>
              <a:buNone/>
            </a:pPr>
            <a:endParaRPr lang="pl-PL" sz="2100" b="1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100" b="1" dirty="0"/>
              <a:t>Dane do przelewu krajowego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100" b="1" dirty="0"/>
              <a:t>Stowarzyszenie Głos Prześladowanych Chrześcijan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100" b="1" dirty="0"/>
              <a:t>ING BSK 72 1050 1070 1000 0023 2261 0466</a:t>
            </a:r>
            <a:endParaRPr lang="en-GB" sz="2100" b="1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EB60A25-A91D-3061-ED7F-35DB686CE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3304" y="3447288"/>
            <a:ext cx="3327709" cy="136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14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39C8FA-2524-E60C-B181-256CFB4BA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1" y="329184"/>
            <a:ext cx="6694213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5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Uchodźcy z Afganistanu</a:t>
            </a:r>
            <a:endParaRPr lang="en-US" sz="5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5" name="Picture 4" descr="A group of people sitting on the floor eating food&#10;&#10;Description automatically generated">
            <a:extLst>
              <a:ext uri="{FF2B5EF4-FFF2-40B4-BE49-F238E27FC236}">
                <a16:creationId xmlns:a16="http://schemas.microsoft.com/office/drawing/2014/main" id="{A7DAFCC2-AB2E-ACF8-AB51-3783194A3E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1" r="-1" b="17285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4EA216-CA8E-5252-DBCF-E413F24C9EFA}"/>
              </a:ext>
            </a:extLst>
          </p:cNvPr>
          <p:cNvSpPr txBox="1"/>
          <p:nvPr/>
        </p:nvSpPr>
        <p:spPr>
          <a:xfrm>
            <a:off x="5297762" y="2706624"/>
            <a:ext cx="6251110" cy="34472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100" b="1" dirty="0">
                <a:ln w="3175">
                  <a:noFill/>
                </a:ln>
              </a:rPr>
              <a:t>Po </a:t>
            </a:r>
            <a:r>
              <a:rPr lang="pl-PL" sz="2100" b="1" dirty="0">
                <a:ln w="3175">
                  <a:noFill/>
                </a:ln>
              </a:rPr>
              <a:t>zajęciu Afganistanu przez Talibów, setki tysięcy ludzi, w tym wielu chrześcijan, opuściło Afganistan. Obecnie znaczna ich część znalazła schronienie w innych krajach</a:t>
            </a:r>
            <a:r>
              <a:rPr lang="en-US" sz="2100" b="1" dirty="0">
                <a:ln w="3175">
                  <a:noFill/>
                </a:ln>
              </a:rPr>
              <a:t>. W </a:t>
            </a:r>
            <a:r>
              <a:rPr lang="pl-PL" sz="2100" b="1" dirty="0">
                <a:ln w="3175">
                  <a:noFill/>
                </a:ln>
              </a:rPr>
              <a:t>niektórych</a:t>
            </a:r>
            <a:r>
              <a:rPr lang="en-US" sz="2100" b="1" dirty="0">
                <a:ln w="3175">
                  <a:noFill/>
                </a:ln>
              </a:rPr>
              <a:t> </a:t>
            </a:r>
            <a:r>
              <a:rPr lang="pl-PL" sz="2100" b="1" dirty="0">
                <a:ln w="3175">
                  <a:noFill/>
                </a:ln>
              </a:rPr>
              <a:t>z tych krajów</a:t>
            </a:r>
            <a:r>
              <a:rPr lang="en-US" sz="2100" b="1" dirty="0">
                <a:ln w="3175">
                  <a:noFill/>
                </a:ln>
              </a:rPr>
              <a:t> ich </a:t>
            </a:r>
            <a:r>
              <a:rPr lang="pl-PL" sz="2100" b="1" dirty="0">
                <a:ln w="3175">
                  <a:noFill/>
                </a:ln>
              </a:rPr>
              <a:t>życie nadal jest zagrożone</a:t>
            </a:r>
            <a:r>
              <a:rPr lang="en-US" sz="2100" b="1" dirty="0">
                <a:ln w="3175">
                  <a:noFill/>
                </a:ln>
              </a:rPr>
              <a:t>. </a:t>
            </a:r>
            <a:r>
              <a:rPr lang="pl-PL" sz="2100" b="1" dirty="0">
                <a:ln w="3175">
                  <a:noFill/>
                </a:ln>
              </a:rPr>
              <a:t>Właśnie im pomagamy, dostarczając m. in. żywność</a:t>
            </a:r>
            <a:r>
              <a:rPr lang="en-US" sz="2100" b="1" dirty="0">
                <a:ln w="3175">
                  <a:noFill/>
                </a:ln>
              </a:rPr>
              <a:t> </a:t>
            </a:r>
            <a:r>
              <a:rPr lang="pl-PL" sz="2100" b="1" dirty="0">
                <a:ln w="3175">
                  <a:noFill/>
                </a:ln>
              </a:rPr>
              <a:t>                               i zapewniając dach nad głową.</a:t>
            </a:r>
            <a:endParaRPr lang="en-US" sz="2100" b="1" dirty="0">
              <a:ln w="3175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560511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DAD0EB-9C84-C8AC-1403-C8F7BD069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pl-PL" sz="54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Módl się o:</a:t>
            </a:r>
            <a:endParaRPr lang="en-GB" sz="54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9715D-5B51-5964-5CD8-9711B210D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11157392" cy="4119172"/>
          </a:xfr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anchor="t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sz="2400" b="1" dirty="0"/>
              <a:t>Boże uleczenie z traumy, której uchodźcy doświadczyli podczas ucieczki</a:t>
            </a:r>
          </a:p>
          <a:p>
            <a:pPr algn="just">
              <a:lnSpc>
                <a:spcPct val="150000"/>
              </a:lnSpc>
            </a:pPr>
            <a:r>
              <a:rPr lang="pl-PL" sz="2400" b="1" dirty="0"/>
              <a:t>Zaopatrzenie w środki finansowe</a:t>
            </a:r>
          </a:p>
          <a:p>
            <a:pPr algn="just">
              <a:lnSpc>
                <a:spcPct val="150000"/>
              </a:lnSpc>
            </a:pPr>
            <a:r>
              <a:rPr lang="pl-PL" sz="2400" b="1" dirty="0"/>
              <a:t>Zmianę sytuacji w ich rodzinnym kraju</a:t>
            </a:r>
          </a:p>
          <a:p>
            <a:pPr algn="just">
              <a:lnSpc>
                <a:spcPct val="150000"/>
              </a:lnSpc>
            </a:pPr>
            <a:r>
              <a:rPr lang="pl-PL" sz="2400" b="1" dirty="0"/>
              <a:t>Możliwość wyjazdu do bezpiecznych krajów, gdzie będą mogli odbudować swoje życie</a:t>
            </a:r>
          </a:p>
          <a:p>
            <a:pPr algn="just">
              <a:lnSpc>
                <a:spcPct val="150000"/>
              </a:lnSpc>
            </a:pPr>
            <a:r>
              <a:rPr lang="pl-PL" sz="2400" b="1" dirty="0"/>
              <a:t>Wytrwanie w wierze pomimo doświadczanych trudności</a:t>
            </a:r>
            <a:endParaRPr lang="en-GB" sz="2400" b="1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C1606B2-A97A-C311-491D-CFE0DC206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0586" y="579037"/>
            <a:ext cx="2054707" cy="8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6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65F5CB1-005C-EC18-3D50-816F925D23FA}"/>
              </a:ext>
            </a:extLst>
          </p:cNvPr>
          <p:cNvSpPr txBox="1">
            <a:spLocks/>
          </p:cNvSpPr>
          <p:nvPr/>
        </p:nvSpPr>
        <p:spPr>
          <a:xfrm>
            <a:off x="640080" y="329184"/>
            <a:ext cx="8258114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pl-PL" sz="5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Uchodźcy wewnętrzni </a:t>
            </a:r>
          </a:p>
          <a:p>
            <a:pPr>
              <a:spcAft>
                <a:spcPts val="600"/>
              </a:spcAft>
            </a:pPr>
            <a:r>
              <a:rPr lang="pl-PL" sz="5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 Burkinie </a:t>
            </a:r>
            <a:r>
              <a:rPr lang="en-US" sz="5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Faso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08755C-9867-AB48-183C-5F7BE33BF726}"/>
              </a:ext>
            </a:extLst>
          </p:cNvPr>
          <p:cNvSpPr txBox="1"/>
          <p:nvPr/>
        </p:nvSpPr>
        <p:spPr>
          <a:xfrm>
            <a:off x="640080" y="2587752"/>
            <a:ext cx="6894576" cy="39410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100" b="1" dirty="0"/>
              <a:t>Ataki dżihadystów, </a:t>
            </a:r>
            <a:r>
              <a:rPr lang="pl-PL" sz="2100" b="1" dirty="0"/>
              <a:t>które mają miejsce w całym kraju</a:t>
            </a:r>
            <a:r>
              <a:rPr lang="en-US" sz="2100" b="1" dirty="0"/>
              <a:t>, </a:t>
            </a:r>
            <a:r>
              <a:rPr lang="pl-PL" sz="2100" b="1" dirty="0"/>
              <a:t>zmusiły wielu chrześcijan do ucieczki</a:t>
            </a:r>
            <a:r>
              <a:rPr lang="en-US" sz="2100" b="1" dirty="0"/>
              <a:t>. Największym </a:t>
            </a:r>
            <a:r>
              <a:rPr lang="pl-PL" sz="2100" b="1" dirty="0"/>
              <a:t>problemem uchodźców</a:t>
            </a:r>
            <a:r>
              <a:rPr lang="en-US" sz="2100" b="1" dirty="0"/>
              <a:t> jest dostęp do żywności i wody pitnej, jak również brak edukacji dla dzieci i młodzieży w wieku szkolnym. </a:t>
            </a:r>
            <a:r>
              <a:rPr lang="pl-PL" sz="2100" b="1" dirty="0"/>
              <a:t>Jako GPCh staramy się zaspokoić te podstawowe, najbardziej palące potrzeby, dostarczając chrześcijanom żywność</a:t>
            </a:r>
            <a:r>
              <a:rPr lang="en-US" sz="2100" b="1" dirty="0"/>
              <a:t>, </a:t>
            </a:r>
            <a:r>
              <a:rPr lang="pl-PL" sz="2100" b="1" dirty="0"/>
              <a:t>środki higieniczne, budując studnie i opłacając czesne szkolne dla dzieci. </a:t>
            </a:r>
            <a:endParaRPr lang="en-US" sz="2100" b="1" dirty="0"/>
          </a:p>
        </p:txBody>
      </p:sp>
      <p:pic>
        <p:nvPicPr>
          <p:cNvPr id="8" name="Picture 7" descr="A group of people sitting outside&#10;&#10;Description automatically generated">
            <a:extLst>
              <a:ext uri="{FF2B5EF4-FFF2-40B4-BE49-F238E27FC236}">
                <a16:creationId xmlns:a16="http://schemas.microsoft.com/office/drawing/2014/main" id="{14255587-609C-33D3-7879-981C5AFAD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55963" y="1272424"/>
            <a:ext cx="3429969" cy="1543486"/>
          </a:xfrm>
          <a:prstGeom prst="rect">
            <a:avLst/>
          </a:prstGeom>
        </p:spPr>
      </p:pic>
      <p:pic>
        <p:nvPicPr>
          <p:cNvPr id="6" name="Content Placeholder 5" descr="Several bags of food in a room&#10;&#10;Description automatically generated">
            <a:extLst>
              <a:ext uri="{FF2B5EF4-FFF2-40B4-BE49-F238E27FC236}">
                <a16:creationId xmlns:a16="http://schemas.microsoft.com/office/drawing/2014/main" id="{6431211A-1763-E7E3-3499-9715B18251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24" y="4079193"/>
            <a:ext cx="3108960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08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DAD0EB-9C84-C8AC-1403-C8F7BD069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pl-PL" sz="54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Módl się o:</a:t>
            </a:r>
            <a:endParaRPr lang="en-GB" sz="54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9715D-5B51-5964-5CD8-9711B210D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1911493"/>
            <a:ext cx="11157392" cy="4119172"/>
          </a:xfr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anchor="t"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l-PL" sz="2400" b="1" dirty="0"/>
              <a:t>Zaopatrzenie w żywność i wodę pitną dla uchodźców</a:t>
            </a:r>
          </a:p>
          <a:p>
            <a:pPr algn="just">
              <a:lnSpc>
                <a:spcPct val="150000"/>
              </a:lnSpc>
            </a:pPr>
            <a:r>
              <a:rPr lang="pl-PL" sz="2400" b="1" dirty="0"/>
              <a:t>Uleczenie z traumy dla tych, którzy doświadczyli brutalnych ataków dżihadystów lub stracili w nich swoich bliskich</a:t>
            </a:r>
          </a:p>
          <a:p>
            <a:pPr algn="just">
              <a:lnSpc>
                <a:spcPct val="150000"/>
              </a:lnSpc>
            </a:pPr>
            <a:r>
              <a:rPr lang="pl-PL" sz="2400" b="1" dirty="0"/>
              <a:t>Umocnienie w wierze dla chrześcijańskich uchodźców, aby trwali w wierze                   i mogli nieść ewangelię w miejscu, gdzie znaleźli schronienie</a:t>
            </a:r>
          </a:p>
          <a:p>
            <a:pPr algn="just">
              <a:lnSpc>
                <a:spcPct val="150000"/>
              </a:lnSpc>
            </a:pPr>
            <a:r>
              <a:rPr lang="pl-PL" sz="2400" b="1" dirty="0"/>
              <a:t>Poznanie Chrystusa dla uchodźców, którzy jeszcze Go nie przyjęli jako Pana                i Zbawiciela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3703A7C-A64B-9C50-8F05-38F6B2E22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0586" y="579037"/>
            <a:ext cx="2054707" cy="8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7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6C9FD8-F410-AF08-03AE-F2AF23943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5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Uchodźcy wewnętrzni w Indiach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F6C8D6-1CE8-D40E-3A36-123DA115E13F}"/>
              </a:ext>
            </a:extLst>
          </p:cNvPr>
          <p:cNvSpPr txBox="1"/>
          <p:nvPr/>
        </p:nvSpPr>
        <p:spPr>
          <a:xfrm>
            <a:off x="572493" y="1873014"/>
            <a:ext cx="6713552" cy="48915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100" b="1" dirty="0"/>
              <a:t>W Indiach pomagamy</a:t>
            </a:r>
            <a:r>
              <a:rPr lang="pl-PL" sz="2100" b="1" dirty="0"/>
              <a:t> świeżo nawróconym </a:t>
            </a:r>
            <a:r>
              <a:rPr lang="en-US" sz="2100" b="1" dirty="0"/>
              <a:t>chrześcijanom, </a:t>
            </a:r>
            <a:r>
              <a:rPr lang="pl-PL" sz="2100" b="1" dirty="0"/>
              <a:t>wyrzuconym z wiosek z powodu swojej wiary</a:t>
            </a:r>
            <a:r>
              <a:rPr lang="en-US" sz="2100" b="1" dirty="0"/>
              <a:t>. W </a:t>
            </a:r>
            <a:r>
              <a:rPr lang="pl-PL" sz="2100" b="1" dirty="0"/>
              <a:t>nowo powstałej </a:t>
            </a:r>
            <a:r>
              <a:rPr lang="en-US" sz="2100" b="1" dirty="0"/>
              <a:t>osadzie</a:t>
            </a:r>
            <a:r>
              <a:rPr lang="pl-PL" sz="2100" b="1" dirty="0"/>
              <a:t> znajduje </a:t>
            </a:r>
            <a:r>
              <a:rPr lang="en-US" sz="2100" b="1" dirty="0"/>
              <a:t>się </a:t>
            </a:r>
            <a:r>
              <a:rPr lang="pl-PL" sz="2100" b="1" dirty="0"/>
              <a:t>obecnie </a:t>
            </a:r>
            <a:r>
              <a:rPr lang="en-US" sz="2100" b="1" dirty="0"/>
              <a:t>21 rodzin. Zaopatrujemy ich w żywność, ubrania i podstawowe wyposażenie, tak, by mogli odbudować swoje życie. </a:t>
            </a:r>
            <a:r>
              <a:rPr lang="pl-PL" sz="2100" b="1" dirty="0"/>
              <a:t>Tuż po przybyciu na miejsce bardzo chcieli spotykać się, by oddawać chwałę Jezusowi Chrystusowi i rozpoczęli budowę miejsca zgromadzeń. Widząc ich zapał, pomogliśmy im                         w budowie kościoła i jego wyposażeniu. </a:t>
            </a:r>
            <a:endParaRPr lang="en-US" sz="2100" b="1" dirty="0"/>
          </a:p>
        </p:txBody>
      </p:sp>
      <p:pic>
        <p:nvPicPr>
          <p:cNvPr id="6" name="Content Placeholder 5" descr="A group of vegetables on the floor&#10;&#10;Description automatically generated">
            <a:extLst>
              <a:ext uri="{FF2B5EF4-FFF2-40B4-BE49-F238E27FC236}">
                <a16:creationId xmlns:a16="http://schemas.microsoft.com/office/drawing/2014/main" id="{B35B761E-9113-50DD-9E1A-6DACA492A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5" r="39061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89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DAD0EB-9C84-C8AC-1403-C8F7BD069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pl-PL" sz="54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Módl się o:</a:t>
            </a:r>
            <a:endParaRPr lang="en-GB" sz="54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9715D-5B51-5964-5CD8-9711B210D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1911493"/>
            <a:ext cx="11157392" cy="4119172"/>
          </a:xfr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anchor="t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sz="2400" b="1" dirty="0"/>
              <a:t>Zaopatrzenie w potrzebne materiały pierwszej potrzeby: żywność, ubranie,  lekarstwa</a:t>
            </a:r>
          </a:p>
          <a:p>
            <a:pPr algn="just">
              <a:lnSpc>
                <a:spcPct val="150000"/>
              </a:lnSpc>
            </a:pPr>
            <a:r>
              <a:rPr lang="pl-PL" sz="2400" b="1" dirty="0"/>
              <a:t>Wytrwałość w wierze dla tych nowych chrześcijan, którzy zaraz na początku swojej drogi za Chrystusem doświadczyli prześladowań</a:t>
            </a:r>
          </a:p>
          <a:p>
            <a:pPr algn="just">
              <a:lnSpc>
                <a:spcPct val="150000"/>
              </a:lnSpc>
            </a:pPr>
            <a:r>
              <a:rPr lang="pl-PL" sz="2400" b="1" dirty="0"/>
              <a:t>Odwagę w docieraniu z przesłaniem ewangelii do tych, którzy ich prześladują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50464B8-507E-23F3-5063-8D6DC4645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0586" y="579037"/>
            <a:ext cx="2054707" cy="8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43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29B05A-9E1B-5B88-0740-8314F2D7B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Uchodźcy </a:t>
            </a:r>
            <a:r>
              <a:rPr lang="pl-PL" sz="5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z Ukrainy</a:t>
            </a:r>
            <a:endParaRPr lang="en-US" sz="5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3306B1-8E8C-4244-8B37-FD2A237911A6}"/>
              </a:ext>
            </a:extLst>
          </p:cNvPr>
          <p:cNvSpPr txBox="1"/>
          <p:nvPr/>
        </p:nvSpPr>
        <p:spPr>
          <a:xfrm>
            <a:off x="640080" y="2702053"/>
            <a:ext cx="6894576" cy="34838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2100" b="1" dirty="0"/>
              <a:t>Wspieramy uchodźców z Ukrainy, którzy opuścili swój kraj z powodu toczących się działań wojennych. Docieramy również do tych, którzy uciekli w bezpieczne rejony Ukrainy i znajdują się w trudnej sytuacji materialnej. Dostarczamy im żywność i inne potrzebne do życia artykuły. Dzielimy się z nimi przesłaniem                        o Chrystusie, który może dać im pokój i nadzieję. </a:t>
            </a:r>
            <a:endParaRPr lang="en-US" sz="2100" b="1" dirty="0"/>
          </a:p>
        </p:txBody>
      </p:sp>
      <p:pic>
        <p:nvPicPr>
          <p:cNvPr id="10" name="Picture 9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92B66A2-F2BB-5FD8-4528-D6CE02772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0" y="538836"/>
            <a:ext cx="4014216" cy="3010662"/>
          </a:xfrm>
          <a:prstGeom prst="rect">
            <a:avLst/>
          </a:prstGeom>
        </p:spPr>
      </p:pic>
      <p:pic>
        <p:nvPicPr>
          <p:cNvPr id="6" name="Content Placeholder 5" descr="A group of people eating food&#10;&#10;Description automatically generated">
            <a:extLst>
              <a:ext uri="{FF2B5EF4-FFF2-40B4-BE49-F238E27FC236}">
                <a16:creationId xmlns:a16="http://schemas.microsoft.com/office/drawing/2014/main" id="{C90076BD-DC1F-B45D-10F3-3988038BC7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638" y="4079193"/>
            <a:ext cx="3260332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09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DAD0EB-9C84-C8AC-1403-C8F7BD069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pl-PL" sz="54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Módl się o:</a:t>
            </a:r>
            <a:endParaRPr lang="en-GB" sz="54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9715D-5B51-5964-5CD8-9711B210D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1911493"/>
            <a:ext cx="11157392" cy="4119172"/>
          </a:xfr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anchor="t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pl-PL" sz="2400" b="1" dirty="0"/>
              <a:t>Uleczenie z wojennej traumy i pocieszenie dla tych, którzy stracili swoich bliskich</a:t>
            </a:r>
          </a:p>
          <a:p>
            <a:pPr>
              <a:lnSpc>
                <a:spcPct val="150000"/>
              </a:lnSpc>
            </a:pPr>
            <a:r>
              <a:rPr lang="pl-PL" sz="2400" b="1" dirty="0"/>
              <a:t>Poznanie Chrystusa dla uchodźców, którzy jeszcze Go nie przyjęli jako Pana                               i Zbawiciela</a:t>
            </a:r>
          </a:p>
          <a:p>
            <a:pPr>
              <a:lnSpc>
                <a:spcPct val="150000"/>
              </a:lnSpc>
            </a:pPr>
            <a:r>
              <a:rPr lang="pl-PL" sz="2400" b="1" dirty="0"/>
              <a:t>Umocnienie w wierze dla chrześcijańskich uchodźców, aby pomimo ciągnącej się  już ponad 2 lata wojny, trwali w wierze i mogli nieść ewangelię w miejscu, gdzie znaleźli schronienie</a:t>
            </a:r>
          </a:p>
          <a:p>
            <a:pPr>
              <a:lnSpc>
                <a:spcPct val="150000"/>
              </a:lnSpc>
            </a:pPr>
            <a:r>
              <a:rPr lang="pl-PL" sz="2400" b="1" dirty="0"/>
              <a:t>Zaopatrzenie w żywność i inne potrzebne do życia artykuły dla tych, którzy stracili wszystko z powodu działań wojennych</a:t>
            </a:r>
            <a:endParaRPr lang="en-GB" sz="2400" b="1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1C4BA5B-83EA-3231-4A8B-B86EA71DB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0586" y="579037"/>
            <a:ext cx="2054707" cy="8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95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539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Uchodźcy z Afganistanu</vt:lpstr>
      <vt:lpstr>Módl się o:</vt:lpstr>
      <vt:lpstr>PowerPoint Presentation</vt:lpstr>
      <vt:lpstr>Módl się o:</vt:lpstr>
      <vt:lpstr>Uchodźcy wewnętrzni w Indiach</vt:lpstr>
      <vt:lpstr>Módl się o:</vt:lpstr>
      <vt:lpstr>Uchodźcy z Ukrainy</vt:lpstr>
      <vt:lpstr>Módl się o:</vt:lpstr>
      <vt:lpstr>Nakarm głodnych!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</dc:creator>
  <cp:lastModifiedBy>Z</cp:lastModifiedBy>
  <cp:revision>11</cp:revision>
  <dcterms:created xsi:type="dcterms:W3CDTF">2024-06-17T07:28:12Z</dcterms:created>
  <dcterms:modified xsi:type="dcterms:W3CDTF">2024-06-19T16:10:45Z</dcterms:modified>
</cp:coreProperties>
</file>